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8" r:id="rId3"/>
    <p:sldId id="261" r:id="rId4"/>
    <p:sldId id="263" r:id="rId5"/>
    <p:sldId id="260" r:id="rId6"/>
    <p:sldId id="264" r:id="rId7"/>
    <p:sldId id="265" r:id="rId8"/>
    <p:sldId id="267" r:id="rId9"/>
    <p:sldId id="266" r:id="rId10"/>
    <p:sldId id="269" r:id="rId11"/>
    <p:sldId id="259" r:id="rId12"/>
    <p:sldId id="273" r:id="rId13"/>
    <p:sldId id="274" r:id="rId14"/>
    <p:sldId id="268" r:id="rId15"/>
    <p:sldId id="270" r:id="rId16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9"/>
      <p:bold r:id="rId20"/>
      <p:italic r:id="rId21"/>
      <p:boldItalic r:id="rId22"/>
    </p:embeddedFont>
    <p:embeddedFont>
      <p:font typeface="Baskervville" panose="020B0604020202020204" charset="0"/>
      <p:regular r:id="rId23"/>
    </p:embeddedFont>
    <p:embeddedFont>
      <p:font typeface="Bebas Neue" panose="020B0606020202050201" pitchFamily="34" charset="0"/>
      <p:regular r:id="rId24"/>
    </p:embeddedFont>
    <p:embeddedFont>
      <p:font typeface="Cambria" panose="02040503050406030204" pitchFamily="18" charset="0"/>
      <p:regular r:id="rId25"/>
      <p:bold r:id="rId26"/>
      <p:italic r:id="rId27"/>
      <p:boldItalic r:id="rId28"/>
    </p:embeddedFont>
    <p:embeddedFont>
      <p:font typeface="Nunito Light" pitchFamily="2" charset="0"/>
      <p:regular r:id="rId29"/>
      <p:italic r:id="rId30"/>
    </p:embeddedFont>
    <p:embeddedFont>
      <p:font typeface="PT Sans" panose="020B0503020203020204" pitchFamily="34" charset="0"/>
      <p:regular r:id="rId31"/>
      <p:bold r:id="rId32"/>
      <p:italic r:id="rId33"/>
      <p:boldItalic r:id="rId34"/>
    </p:embeddedFont>
    <p:embeddedFont>
      <p:font typeface="Titillium Web Black" panose="00000A00000000000000" pitchFamily="2" charset="0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157" y="-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753c1e3c24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753c1e3c24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753c1e3c24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753c1e3c24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4718350" y="100347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66375" y="1149783"/>
            <a:ext cx="5940900" cy="22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13575" y="3698400"/>
            <a:ext cx="3958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1"/>
          <p:cNvPicPr preferRelativeResize="0"/>
          <p:nvPr/>
        </p:nvPicPr>
        <p:blipFill rotWithShape="1">
          <a:blip r:embed="rId2">
            <a:alphaModFix amt="95000"/>
          </a:blip>
          <a:srcRect/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/>
          <p:nvPr/>
        </p:nvSpPr>
        <p:spPr>
          <a:xfrm>
            <a:off x="5456800" y="-1677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1009550" y="1118250"/>
            <a:ext cx="4487400" cy="193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1009550" y="3184925"/>
            <a:ext cx="4487400" cy="8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7" name="Google Shape;57;p11"/>
          <p:cNvSpPr/>
          <p:nvPr/>
        </p:nvSpPr>
        <p:spPr>
          <a:xfrm>
            <a:off x="-298425" y="-20340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 rotWithShape="1">
          <a:blip r:embed="rId2">
            <a:alphaModFix amt="75000"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720000" y="2119424"/>
            <a:ext cx="24048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2"/>
          </p:nvPr>
        </p:nvSpPr>
        <p:spPr>
          <a:xfrm>
            <a:off x="3369317" y="2116975"/>
            <a:ext cx="24015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3"/>
          </p:nvPr>
        </p:nvSpPr>
        <p:spPr>
          <a:xfrm>
            <a:off x="3369317" y="3853350"/>
            <a:ext cx="24048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6016518" y="3853350"/>
            <a:ext cx="24015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6016518" y="2116975"/>
            <a:ext cx="24048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1344783"/>
            <a:ext cx="734700" cy="4476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3369317" y="3094816"/>
            <a:ext cx="734700" cy="4476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8" hasCustomPrompt="1"/>
          </p:nvPr>
        </p:nvSpPr>
        <p:spPr>
          <a:xfrm>
            <a:off x="3369317" y="1344783"/>
            <a:ext cx="734700" cy="4476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 hasCustomPrompt="1"/>
          </p:nvPr>
        </p:nvSpPr>
        <p:spPr>
          <a:xfrm>
            <a:off x="6016518" y="3081166"/>
            <a:ext cx="734700" cy="4476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6016518" y="1344783"/>
            <a:ext cx="734700" cy="4476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720000" y="1813875"/>
            <a:ext cx="2404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5"/>
          </p:nvPr>
        </p:nvSpPr>
        <p:spPr>
          <a:xfrm>
            <a:off x="3369317" y="1813875"/>
            <a:ext cx="2401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6"/>
          </p:nvPr>
        </p:nvSpPr>
        <p:spPr>
          <a:xfrm>
            <a:off x="6016518" y="1813875"/>
            <a:ext cx="2404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7"/>
          </p:nvPr>
        </p:nvSpPr>
        <p:spPr>
          <a:xfrm>
            <a:off x="3369317" y="3550325"/>
            <a:ext cx="2404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8"/>
          </p:nvPr>
        </p:nvSpPr>
        <p:spPr>
          <a:xfrm>
            <a:off x="6016518" y="3550325"/>
            <a:ext cx="2401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-1768100" y="16020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>
            <a:off x="-2523025" y="-2947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6443275" y="-1677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23750" y="3255700"/>
            <a:ext cx="4096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2523750" y="1566126"/>
            <a:ext cx="4093500" cy="15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5000"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-976475" y="933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1510725" y="2460300"/>
            <a:ext cx="4661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 idx="2" hasCustomPrompt="1"/>
          </p:nvPr>
        </p:nvSpPr>
        <p:spPr>
          <a:xfrm>
            <a:off x="4775625" y="1508425"/>
            <a:ext cx="1396500" cy="9522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"/>
          </p:nvPr>
        </p:nvSpPr>
        <p:spPr>
          <a:xfrm>
            <a:off x="1510725" y="3302100"/>
            <a:ext cx="46614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0" name="Google Shape;90;p15"/>
          <p:cNvCxnSpPr/>
          <p:nvPr/>
        </p:nvCxnSpPr>
        <p:spPr>
          <a:xfrm>
            <a:off x="428621" y="-24725"/>
            <a:ext cx="0" cy="4104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 amt="75000"/>
          </a:blip>
          <a:srcRect/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/>
          <p:nvPr/>
        </p:nvSpPr>
        <p:spPr>
          <a:xfrm>
            <a:off x="121300" y="-171857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5509375" y="2991200"/>
            <a:ext cx="2921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2" hasCustomPrompt="1"/>
          </p:nvPr>
        </p:nvSpPr>
        <p:spPr>
          <a:xfrm>
            <a:off x="5509376" y="1686454"/>
            <a:ext cx="1396500" cy="13047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1"/>
          </p:nvPr>
        </p:nvSpPr>
        <p:spPr>
          <a:xfrm>
            <a:off x="5509375" y="3833000"/>
            <a:ext cx="2921400" cy="7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 rotWithShape="1">
          <a:blip r:embed="rId2">
            <a:alphaModFix amt="75000"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>
            <a:off x="-1656550" y="306110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5360550" y="-18336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713225" y="1273510"/>
            <a:ext cx="3594000" cy="12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1"/>
          </p:nvPr>
        </p:nvSpPr>
        <p:spPr>
          <a:xfrm>
            <a:off x="713225" y="2524188"/>
            <a:ext cx="3594000" cy="13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>
            <a:spLocks noGrp="1"/>
          </p:cNvSpPr>
          <p:nvPr>
            <p:ph type="pic" idx="2"/>
          </p:nvPr>
        </p:nvSpPr>
        <p:spPr>
          <a:xfrm flipH="1">
            <a:off x="4649575" y="874649"/>
            <a:ext cx="3781200" cy="339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/>
          <p:nvPr/>
        </p:nvSpPr>
        <p:spPr>
          <a:xfrm>
            <a:off x="-2925200" y="-19592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1"/>
          </p:nvPr>
        </p:nvSpPr>
        <p:spPr>
          <a:xfrm>
            <a:off x="1069200" y="3901725"/>
            <a:ext cx="70056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/>
          <p:nvPr/>
        </p:nvSpPr>
        <p:spPr>
          <a:xfrm>
            <a:off x="6025425" y="-313102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4301700" y="1248825"/>
            <a:ext cx="3527400" cy="15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4301875" y="2759000"/>
            <a:ext cx="35274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/>
          <p:nvPr/>
        </p:nvSpPr>
        <p:spPr>
          <a:xfrm>
            <a:off x="7586775" y="-200965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-1799925" y="2940525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1557213" y="980066"/>
            <a:ext cx="3233100" cy="17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1"/>
          </p:nvPr>
        </p:nvSpPr>
        <p:spPr>
          <a:xfrm>
            <a:off x="1557213" y="2753233"/>
            <a:ext cx="3233100" cy="12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 amt="75000"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190152" y="2351000"/>
            <a:ext cx="5079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2190147" y="1355913"/>
            <a:ext cx="1065000" cy="9951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190152" y="3192800"/>
            <a:ext cx="5079600" cy="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137600" y="-17095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>
            <a:off x="-368700" y="349110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069150" y="1034250"/>
            <a:ext cx="300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3069150" y="1606950"/>
            <a:ext cx="3005700" cy="26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6454175" y="-139310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4_2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/>
          <p:nvPr/>
        </p:nvSpPr>
        <p:spPr>
          <a:xfrm>
            <a:off x="5823050" y="1624025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1"/>
          </p:nvPr>
        </p:nvSpPr>
        <p:spPr>
          <a:xfrm>
            <a:off x="720000" y="1353300"/>
            <a:ext cx="7708500" cy="10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-1667625" y="-211995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/>
          <p:nvPr/>
        </p:nvSpPr>
        <p:spPr>
          <a:xfrm>
            <a:off x="-2678275" y="252282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3"/>
          <p:cNvSpPr/>
          <p:nvPr/>
        </p:nvSpPr>
        <p:spPr>
          <a:xfrm>
            <a:off x="7138125" y="-1720375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1"/>
          </p:nvPr>
        </p:nvSpPr>
        <p:spPr>
          <a:xfrm>
            <a:off x="2024838" y="3572696"/>
            <a:ext cx="55962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2"/>
          </p:nvPr>
        </p:nvSpPr>
        <p:spPr>
          <a:xfrm>
            <a:off x="2024850" y="1930550"/>
            <a:ext cx="55962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3"/>
          </p:nvPr>
        </p:nvSpPr>
        <p:spPr>
          <a:xfrm>
            <a:off x="2024862" y="1482500"/>
            <a:ext cx="5596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4"/>
          </p:nvPr>
        </p:nvSpPr>
        <p:spPr>
          <a:xfrm>
            <a:off x="2024862" y="3124647"/>
            <a:ext cx="5596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cxnSp>
        <p:nvCxnSpPr>
          <p:cNvPr id="141" name="Google Shape;141;p23"/>
          <p:cNvCxnSpPr/>
          <p:nvPr/>
        </p:nvCxnSpPr>
        <p:spPr>
          <a:xfrm rot="10800000">
            <a:off x="8776950" y="1755400"/>
            <a:ext cx="0" cy="3423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/>
          <p:nvPr/>
        </p:nvPicPr>
        <p:blipFill rotWithShape="1">
          <a:blip r:embed="rId2">
            <a:alphaModFix amt="75000"/>
          </a:blip>
          <a:srcRect/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/>
          <p:nvPr/>
        </p:nvSpPr>
        <p:spPr>
          <a:xfrm>
            <a:off x="3636450" y="25698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1"/>
          </p:nvPr>
        </p:nvSpPr>
        <p:spPr>
          <a:xfrm>
            <a:off x="4572000" y="1357000"/>
            <a:ext cx="3852000" cy="27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ubTitle" idx="2"/>
          </p:nvPr>
        </p:nvSpPr>
        <p:spPr>
          <a:xfrm>
            <a:off x="720000" y="1357000"/>
            <a:ext cx="3852000" cy="27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/>
          <p:nvPr/>
        </p:nvSpPr>
        <p:spPr>
          <a:xfrm>
            <a:off x="5139300" y="29776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5"/>
          <p:cNvSpPr/>
          <p:nvPr/>
        </p:nvSpPr>
        <p:spPr>
          <a:xfrm>
            <a:off x="5691325" y="-200807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1"/>
          </p:nvPr>
        </p:nvSpPr>
        <p:spPr>
          <a:xfrm>
            <a:off x="713070" y="3029370"/>
            <a:ext cx="2392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subTitle" idx="2"/>
          </p:nvPr>
        </p:nvSpPr>
        <p:spPr>
          <a:xfrm>
            <a:off x="3374100" y="3029372"/>
            <a:ext cx="2395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subTitle" idx="3"/>
          </p:nvPr>
        </p:nvSpPr>
        <p:spPr>
          <a:xfrm>
            <a:off x="6031075" y="3029372"/>
            <a:ext cx="2395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subTitle" idx="4"/>
          </p:nvPr>
        </p:nvSpPr>
        <p:spPr>
          <a:xfrm>
            <a:off x="713070" y="2449950"/>
            <a:ext cx="2392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5"/>
          </p:nvPr>
        </p:nvSpPr>
        <p:spPr>
          <a:xfrm>
            <a:off x="3374100" y="2449951"/>
            <a:ext cx="2395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subTitle" idx="6"/>
          </p:nvPr>
        </p:nvSpPr>
        <p:spPr>
          <a:xfrm>
            <a:off x="6031075" y="2449951"/>
            <a:ext cx="2395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/>
          <p:nvPr/>
        </p:nvSpPr>
        <p:spPr>
          <a:xfrm>
            <a:off x="5023675" y="-96532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6"/>
          <p:cNvSpPr/>
          <p:nvPr/>
        </p:nvSpPr>
        <p:spPr>
          <a:xfrm>
            <a:off x="-1071775" y="1752625"/>
            <a:ext cx="3989700" cy="39897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/>
          <p:nvPr/>
        </p:nvSpPr>
        <p:spPr>
          <a:xfrm>
            <a:off x="6099525" y="-348372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1"/>
          </p:nvPr>
        </p:nvSpPr>
        <p:spPr>
          <a:xfrm>
            <a:off x="3272736" y="1679499"/>
            <a:ext cx="3989700" cy="3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2"/>
          </p:nvPr>
        </p:nvSpPr>
        <p:spPr>
          <a:xfrm>
            <a:off x="3272739" y="2896832"/>
            <a:ext cx="3989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3"/>
          </p:nvPr>
        </p:nvSpPr>
        <p:spPr>
          <a:xfrm>
            <a:off x="3272744" y="4114151"/>
            <a:ext cx="3989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4"/>
          </p:nvPr>
        </p:nvSpPr>
        <p:spPr>
          <a:xfrm>
            <a:off x="3272725" y="1224925"/>
            <a:ext cx="3989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5"/>
          </p:nvPr>
        </p:nvSpPr>
        <p:spPr>
          <a:xfrm>
            <a:off x="3272745" y="2442257"/>
            <a:ext cx="3989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subTitle" idx="6"/>
          </p:nvPr>
        </p:nvSpPr>
        <p:spPr>
          <a:xfrm>
            <a:off x="3272745" y="3659576"/>
            <a:ext cx="3989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7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/>
          <p:nvPr/>
        </p:nvSpPr>
        <p:spPr>
          <a:xfrm>
            <a:off x="-3601525" y="-1677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7"/>
          <p:cNvSpPr/>
          <p:nvPr/>
        </p:nvSpPr>
        <p:spPr>
          <a:xfrm>
            <a:off x="7508125" y="-1677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1"/>
          </p:nvPr>
        </p:nvSpPr>
        <p:spPr>
          <a:xfrm>
            <a:off x="1668388" y="1983250"/>
            <a:ext cx="2088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2"/>
          </p:nvPr>
        </p:nvSpPr>
        <p:spPr>
          <a:xfrm>
            <a:off x="6025391" y="1983250"/>
            <a:ext cx="2088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3"/>
          </p:nvPr>
        </p:nvSpPr>
        <p:spPr>
          <a:xfrm>
            <a:off x="1668388" y="3638194"/>
            <a:ext cx="2088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4"/>
          </p:nvPr>
        </p:nvSpPr>
        <p:spPr>
          <a:xfrm>
            <a:off x="6025391" y="3638194"/>
            <a:ext cx="2088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5"/>
          </p:nvPr>
        </p:nvSpPr>
        <p:spPr>
          <a:xfrm>
            <a:off x="1668388" y="1662791"/>
            <a:ext cx="2088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subTitle" idx="6"/>
          </p:nvPr>
        </p:nvSpPr>
        <p:spPr>
          <a:xfrm>
            <a:off x="1668388" y="3312562"/>
            <a:ext cx="2088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7"/>
          </p:nvPr>
        </p:nvSpPr>
        <p:spPr>
          <a:xfrm>
            <a:off x="6025388" y="1662791"/>
            <a:ext cx="2088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ubTitle" idx="8"/>
          </p:nvPr>
        </p:nvSpPr>
        <p:spPr>
          <a:xfrm>
            <a:off x="6025388" y="3312562"/>
            <a:ext cx="2088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5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8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/>
          <p:nvPr/>
        </p:nvSpPr>
        <p:spPr>
          <a:xfrm>
            <a:off x="-2947225" y="5572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1"/>
          </p:nvPr>
        </p:nvSpPr>
        <p:spPr>
          <a:xfrm>
            <a:off x="1941713" y="1507500"/>
            <a:ext cx="21246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subTitle" idx="2"/>
          </p:nvPr>
        </p:nvSpPr>
        <p:spPr>
          <a:xfrm>
            <a:off x="4168087" y="1507500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ubTitle" idx="3"/>
          </p:nvPr>
        </p:nvSpPr>
        <p:spPr>
          <a:xfrm>
            <a:off x="1941713" y="2107683"/>
            <a:ext cx="21246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9pPr>
          </a:lstStyle>
          <a:p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subTitle" idx="4"/>
          </p:nvPr>
        </p:nvSpPr>
        <p:spPr>
          <a:xfrm>
            <a:off x="4168087" y="2107663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subTitle" idx="5"/>
          </p:nvPr>
        </p:nvSpPr>
        <p:spPr>
          <a:xfrm>
            <a:off x="1941713" y="2707865"/>
            <a:ext cx="21246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ubTitle" idx="6"/>
          </p:nvPr>
        </p:nvSpPr>
        <p:spPr>
          <a:xfrm>
            <a:off x="4168087" y="2710019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subTitle" idx="7"/>
          </p:nvPr>
        </p:nvSpPr>
        <p:spPr>
          <a:xfrm>
            <a:off x="1941713" y="3313269"/>
            <a:ext cx="21246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9pPr>
          </a:lstStyle>
          <a:p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subTitle" idx="8"/>
          </p:nvPr>
        </p:nvSpPr>
        <p:spPr>
          <a:xfrm>
            <a:off x="4168087" y="3313269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9"/>
          </p:nvPr>
        </p:nvSpPr>
        <p:spPr>
          <a:xfrm>
            <a:off x="1941713" y="3915286"/>
            <a:ext cx="21246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Titillium Web Black" panose="00000A00000000000000"/>
              <a:buNone/>
              <a:defRPr sz="2000">
                <a:solidFill>
                  <a:schemeClr val="dk1"/>
                </a:solidFill>
                <a:latin typeface="Titillium Web Black" panose="00000A00000000000000"/>
                <a:ea typeface="Titillium Web Black" panose="00000A00000000000000"/>
                <a:cs typeface="Titillium Web Black" panose="00000A00000000000000"/>
                <a:sym typeface="Titillium Web Black" panose="00000A00000000000000"/>
              </a:defRPr>
            </a:lvl9pPr>
          </a:lstStyle>
          <a:p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subTitle" idx="13"/>
          </p:nvPr>
        </p:nvSpPr>
        <p:spPr>
          <a:xfrm>
            <a:off x="4168087" y="3915286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/>
          <p:nvPr/>
        </p:nvSpPr>
        <p:spPr>
          <a:xfrm>
            <a:off x="3963150" y="383940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9"/>
          <p:cNvSpPr/>
          <p:nvPr/>
        </p:nvSpPr>
        <p:spPr>
          <a:xfrm>
            <a:off x="-2650050" y="-36381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subTitle" idx="1"/>
          </p:nvPr>
        </p:nvSpPr>
        <p:spPr>
          <a:xfrm>
            <a:off x="723600" y="1888390"/>
            <a:ext cx="22275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subTitle" idx="2"/>
          </p:nvPr>
        </p:nvSpPr>
        <p:spPr>
          <a:xfrm>
            <a:off x="3456452" y="1888375"/>
            <a:ext cx="22311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subTitle" idx="3"/>
          </p:nvPr>
        </p:nvSpPr>
        <p:spPr>
          <a:xfrm>
            <a:off x="723600" y="3474176"/>
            <a:ext cx="22275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subTitle" idx="4"/>
          </p:nvPr>
        </p:nvSpPr>
        <p:spPr>
          <a:xfrm>
            <a:off x="3456452" y="3474175"/>
            <a:ext cx="22311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5"/>
          </p:nvPr>
        </p:nvSpPr>
        <p:spPr>
          <a:xfrm>
            <a:off x="6192898" y="1888375"/>
            <a:ext cx="22311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subTitle" idx="6"/>
          </p:nvPr>
        </p:nvSpPr>
        <p:spPr>
          <a:xfrm>
            <a:off x="6192898" y="3474175"/>
            <a:ext cx="22311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subTitle" idx="7"/>
          </p:nvPr>
        </p:nvSpPr>
        <p:spPr>
          <a:xfrm>
            <a:off x="727974" y="1604800"/>
            <a:ext cx="2218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subTitle" idx="8"/>
          </p:nvPr>
        </p:nvSpPr>
        <p:spPr>
          <a:xfrm>
            <a:off x="3460831" y="1604788"/>
            <a:ext cx="2222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subTitle" idx="9"/>
          </p:nvPr>
        </p:nvSpPr>
        <p:spPr>
          <a:xfrm>
            <a:off x="6197276" y="1604788"/>
            <a:ext cx="2222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13"/>
          </p:nvPr>
        </p:nvSpPr>
        <p:spPr>
          <a:xfrm>
            <a:off x="727974" y="3189452"/>
            <a:ext cx="2218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14"/>
          </p:nvPr>
        </p:nvSpPr>
        <p:spPr>
          <a:xfrm>
            <a:off x="3460831" y="3189450"/>
            <a:ext cx="2222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15"/>
          </p:nvPr>
        </p:nvSpPr>
        <p:spPr>
          <a:xfrm>
            <a:off x="6197276" y="3189450"/>
            <a:ext cx="2222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0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>
            <a:spLocks noGrp="1"/>
          </p:cNvSpPr>
          <p:nvPr>
            <p:ph type="title" hasCustomPrompt="1"/>
          </p:nvPr>
        </p:nvSpPr>
        <p:spPr>
          <a:xfrm>
            <a:off x="1282188" y="863075"/>
            <a:ext cx="1876200" cy="21723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000" b="1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30"/>
          <p:cNvSpPr txBox="1">
            <a:spLocks noGrp="1"/>
          </p:cNvSpPr>
          <p:nvPr>
            <p:ph type="subTitle" idx="1"/>
          </p:nvPr>
        </p:nvSpPr>
        <p:spPr>
          <a:xfrm>
            <a:off x="1282188" y="3035400"/>
            <a:ext cx="1876200" cy="12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title" idx="2" hasCustomPrompt="1"/>
          </p:nvPr>
        </p:nvSpPr>
        <p:spPr>
          <a:xfrm>
            <a:off x="4187988" y="789400"/>
            <a:ext cx="3673800" cy="124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b="1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30"/>
          <p:cNvSpPr txBox="1">
            <a:spLocks noGrp="1"/>
          </p:cNvSpPr>
          <p:nvPr>
            <p:ph type="subTitle" idx="3"/>
          </p:nvPr>
        </p:nvSpPr>
        <p:spPr>
          <a:xfrm>
            <a:off x="4188000" y="1887963"/>
            <a:ext cx="36738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>
            <a:endParaRPr/>
          </a:p>
        </p:txBody>
      </p:sp>
      <p:sp>
        <p:nvSpPr>
          <p:cNvPr id="221" name="Google Shape;221;p30"/>
          <p:cNvSpPr txBox="1">
            <a:spLocks noGrp="1"/>
          </p:cNvSpPr>
          <p:nvPr>
            <p:ph type="title" idx="4" hasCustomPrompt="1"/>
          </p:nvPr>
        </p:nvSpPr>
        <p:spPr>
          <a:xfrm>
            <a:off x="4188009" y="2563448"/>
            <a:ext cx="3673800" cy="124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2" name="Google Shape;222;p30"/>
          <p:cNvSpPr txBox="1">
            <a:spLocks noGrp="1"/>
          </p:cNvSpPr>
          <p:nvPr>
            <p:ph type="subTitle" idx="5"/>
          </p:nvPr>
        </p:nvSpPr>
        <p:spPr>
          <a:xfrm>
            <a:off x="4188008" y="3659312"/>
            <a:ext cx="36738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 amt="75000"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/>
          <p:nvPr/>
        </p:nvSpPr>
        <p:spPr>
          <a:xfrm>
            <a:off x="7138125" y="-1720375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2375" y="1363850"/>
            <a:ext cx="7708500" cy="29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6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1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/>
          <p:nvPr/>
        </p:nvSpPr>
        <p:spPr>
          <a:xfrm>
            <a:off x="7138125" y="-1720375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1"/>
          <p:cNvSpPr/>
          <p:nvPr/>
        </p:nvSpPr>
        <p:spPr>
          <a:xfrm>
            <a:off x="-2591775" y="-165970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1"/>
          <p:cNvSpPr txBox="1">
            <a:spLocks noGrp="1"/>
          </p:cNvSpPr>
          <p:nvPr>
            <p:ph type="ctrTitle" idx="2"/>
          </p:nvPr>
        </p:nvSpPr>
        <p:spPr>
          <a:xfrm>
            <a:off x="714975" y="3208303"/>
            <a:ext cx="2386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subTitle" idx="1"/>
          </p:nvPr>
        </p:nvSpPr>
        <p:spPr>
          <a:xfrm>
            <a:off x="714975" y="3651667"/>
            <a:ext cx="2386500" cy="8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ctrTitle" idx="3"/>
          </p:nvPr>
        </p:nvSpPr>
        <p:spPr>
          <a:xfrm>
            <a:off x="3378225" y="3208303"/>
            <a:ext cx="2386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subTitle" idx="4"/>
          </p:nvPr>
        </p:nvSpPr>
        <p:spPr>
          <a:xfrm>
            <a:off x="3378225" y="3651667"/>
            <a:ext cx="2386500" cy="8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ctrTitle" idx="5"/>
          </p:nvPr>
        </p:nvSpPr>
        <p:spPr>
          <a:xfrm>
            <a:off x="6040426" y="3208303"/>
            <a:ext cx="2386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31"/>
          <p:cNvSpPr txBox="1">
            <a:spLocks noGrp="1"/>
          </p:cNvSpPr>
          <p:nvPr>
            <p:ph type="subTitle" idx="6"/>
          </p:nvPr>
        </p:nvSpPr>
        <p:spPr>
          <a:xfrm>
            <a:off x="6040426" y="3651667"/>
            <a:ext cx="2388600" cy="8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title" idx="7" hasCustomPrompt="1"/>
          </p:nvPr>
        </p:nvSpPr>
        <p:spPr>
          <a:xfrm>
            <a:off x="714975" y="1353163"/>
            <a:ext cx="1658700" cy="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chemeClr val="lt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chemeClr val="lt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chemeClr val="lt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chemeClr val="lt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chemeClr val="lt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chemeClr val="lt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chemeClr val="lt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chemeClr val="lt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31"/>
          <p:cNvSpPr txBox="1">
            <a:spLocks noGrp="1"/>
          </p:cNvSpPr>
          <p:nvPr>
            <p:ph type="title" idx="8" hasCustomPrompt="1"/>
          </p:nvPr>
        </p:nvSpPr>
        <p:spPr>
          <a:xfrm>
            <a:off x="3378225" y="1354960"/>
            <a:ext cx="16551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chemeClr val="lt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chemeClr val="lt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chemeClr val="lt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chemeClr val="lt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chemeClr val="lt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chemeClr val="lt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chemeClr val="lt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chemeClr val="lt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31"/>
          <p:cNvSpPr txBox="1">
            <a:spLocks noGrp="1"/>
          </p:cNvSpPr>
          <p:nvPr>
            <p:ph type="title" idx="9" hasCustomPrompt="1"/>
          </p:nvPr>
        </p:nvSpPr>
        <p:spPr>
          <a:xfrm>
            <a:off x="6040426" y="1354960"/>
            <a:ext cx="16551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chemeClr val="lt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chemeClr val="lt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chemeClr val="lt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chemeClr val="lt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chemeClr val="lt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chemeClr val="lt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chemeClr val="lt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chemeClr val="lt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/>
          <p:nvPr/>
        </p:nvSpPr>
        <p:spPr>
          <a:xfrm>
            <a:off x="7356825" y="-1106975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" name="Google Shape;239;p32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2"/>
          <p:cNvSpPr/>
          <p:nvPr/>
        </p:nvSpPr>
        <p:spPr>
          <a:xfrm>
            <a:off x="-1797075" y="322235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3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/>
          <p:nvPr/>
        </p:nvSpPr>
        <p:spPr>
          <a:xfrm>
            <a:off x="7351500" y="328935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3"/>
          <p:cNvSpPr/>
          <p:nvPr/>
        </p:nvSpPr>
        <p:spPr>
          <a:xfrm>
            <a:off x="-2375600" y="-77815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3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4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4"/>
          <p:cNvSpPr/>
          <p:nvPr/>
        </p:nvSpPr>
        <p:spPr>
          <a:xfrm>
            <a:off x="-2177325" y="-21999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4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5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/>
          <p:nvPr/>
        </p:nvSpPr>
        <p:spPr>
          <a:xfrm>
            <a:off x="2639400" y="-268700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5"/>
          <p:cNvSpPr/>
          <p:nvPr/>
        </p:nvSpPr>
        <p:spPr>
          <a:xfrm>
            <a:off x="4837900" y="386480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1_5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6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6"/>
          <p:cNvSpPr/>
          <p:nvPr/>
        </p:nvSpPr>
        <p:spPr>
          <a:xfrm>
            <a:off x="-2283150" y="20901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6"/>
          <p:cNvSpPr/>
          <p:nvPr/>
        </p:nvSpPr>
        <p:spPr>
          <a:xfrm>
            <a:off x="7521150" y="-129750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1_6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7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7"/>
          <p:cNvSpPr/>
          <p:nvPr/>
        </p:nvSpPr>
        <p:spPr>
          <a:xfrm>
            <a:off x="7067450" y="3189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8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8"/>
          <p:cNvSpPr/>
          <p:nvPr/>
        </p:nvSpPr>
        <p:spPr>
          <a:xfrm>
            <a:off x="-2110500" y="-99990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8"/>
          <p:cNvSpPr/>
          <p:nvPr/>
        </p:nvSpPr>
        <p:spPr>
          <a:xfrm>
            <a:off x="7333650" y="-82790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9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1094225" y="539500"/>
            <a:ext cx="51372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10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9"/>
          <p:cNvSpPr txBox="1">
            <a:spLocks noGrp="1"/>
          </p:cNvSpPr>
          <p:nvPr>
            <p:ph type="subTitle" idx="1"/>
          </p:nvPr>
        </p:nvSpPr>
        <p:spPr>
          <a:xfrm>
            <a:off x="1094225" y="2035900"/>
            <a:ext cx="5137200" cy="6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9"/>
          <p:cNvSpPr/>
          <p:nvPr/>
        </p:nvSpPr>
        <p:spPr>
          <a:xfrm>
            <a:off x="5908375" y="-11249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9"/>
          <p:cNvSpPr txBox="1"/>
          <p:nvPr/>
        </p:nvSpPr>
        <p:spPr>
          <a:xfrm>
            <a:off x="1094225" y="3524825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CREDITS:</a:t>
            </a:r>
            <a:r>
              <a:rPr lang="en-GB" sz="1200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 This presentation template was created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  <a:hlinkClick r:id="rId3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, and includes icons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  <a:hlinkClick r:id="rId4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, and infographics &amp; images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  <a:hlinkClick r:id="rId5"/>
              </a:rPr>
              <a:t>Freepik</a:t>
            </a:r>
            <a:r>
              <a:rPr lang="en-GB" sz="1200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 </a:t>
            </a:r>
            <a:endParaRPr sz="1200" b="1">
              <a:solidFill>
                <a:schemeClr val="dk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0"/>
          <p:cNvSpPr/>
          <p:nvPr/>
        </p:nvSpPr>
        <p:spPr>
          <a:xfrm>
            <a:off x="5756725" y="-17076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9" name="Google Shape;279;p40"/>
          <p:cNvCxnSpPr/>
          <p:nvPr/>
        </p:nvCxnSpPr>
        <p:spPr>
          <a:xfrm>
            <a:off x="-39912" y="269400"/>
            <a:ext cx="6098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40"/>
          <p:cNvCxnSpPr/>
          <p:nvPr/>
        </p:nvCxnSpPr>
        <p:spPr>
          <a:xfrm>
            <a:off x="3085522" y="4874125"/>
            <a:ext cx="6098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/>
          <p:nvPr/>
        </p:nvSpPr>
        <p:spPr>
          <a:xfrm>
            <a:off x="1832550" y="321187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4911727" y="1308734"/>
            <a:ext cx="3374100" cy="31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858175" y="1308729"/>
            <a:ext cx="3372300" cy="31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1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/>
          <p:nvPr/>
        </p:nvSpPr>
        <p:spPr>
          <a:xfrm>
            <a:off x="1832550" y="-359867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41"/>
          <p:cNvSpPr/>
          <p:nvPr/>
        </p:nvSpPr>
        <p:spPr>
          <a:xfrm>
            <a:off x="1832550" y="25300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5" name="Google Shape;285;p41"/>
          <p:cNvCxnSpPr/>
          <p:nvPr/>
        </p:nvCxnSpPr>
        <p:spPr>
          <a:xfrm>
            <a:off x="490725" y="-71800"/>
            <a:ext cx="0" cy="426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41"/>
          <p:cNvCxnSpPr/>
          <p:nvPr/>
        </p:nvCxnSpPr>
        <p:spPr>
          <a:xfrm>
            <a:off x="8685200" y="933550"/>
            <a:ext cx="0" cy="426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/>
          <p:nvPr/>
        </p:nvSpPr>
        <p:spPr>
          <a:xfrm>
            <a:off x="-857925" y="-1677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4135975" y="885725"/>
            <a:ext cx="4294800" cy="11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4135975" y="2074350"/>
            <a:ext cx="4294800" cy="21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8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"/>
          <p:cNvSpPr/>
          <p:nvPr/>
        </p:nvSpPr>
        <p:spPr>
          <a:xfrm>
            <a:off x="4236175" y="171612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713225" y="1252800"/>
            <a:ext cx="5690100" cy="26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/>
          <p:nvPr/>
        </p:nvSpPr>
        <p:spPr>
          <a:xfrm>
            <a:off x="-1716600" y="-2376575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190150" y="1187250"/>
            <a:ext cx="47637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190150" y="3151650"/>
            <a:ext cx="47637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1832550" y="-270887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 rotWithShape="1">
          <a:blip r:embed="rId2">
            <a:alphaModFix amt="50000"/>
          </a:blip>
          <a:srcRect/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713225" y="797275"/>
            <a:ext cx="3760200" cy="111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>
            <a:off x="-1757900" y="-2070125"/>
            <a:ext cx="6226200" cy="6226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63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500000000000000"/>
              <a:buChar char="●"/>
              <a:defRPr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500000000000000"/>
              <a:buChar char="○"/>
              <a:defRPr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500000000000000"/>
              <a:buChar char="■"/>
              <a:defRPr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500000000000000"/>
              <a:buChar char="●"/>
              <a:defRPr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500000000000000"/>
              <a:buChar char="○"/>
              <a:defRPr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500000000000000"/>
              <a:buChar char="■"/>
              <a:defRPr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500000000000000"/>
              <a:buChar char="●"/>
              <a:defRPr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500000000000000"/>
              <a:buChar char="○"/>
              <a:defRPr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 panose="00000500000000000000"/>
              <a:buChar char="■"/>
              <a:defRPr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>
            <a:spLocks noGrp="1"/>
          </p:cNvSpPr>
          <p:nvPr>
            <p:ph type="ctrTitle"/>
          </p:nvPr>
        </p:nvSpPr>
        <p:spPr>
          <a:xfrm>
            <a:off x="1079292" y="522687"/>
            <a:ext cx="8064708" cy="15193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latin typeface="Cambria" panose="02040503050406030204" pitchFamily="18" charset="0"/>
                <a:ea typeface="Cambria" panose="02040503050406030204" pitchFamily="18" charset="0"/>
                <a:cs typeface="Archivo Black" panose="020B0A03020202020B04"/>
                <a:sym typeface="Archivo Black" panose="020B0A03020202020B04"/>
              </a:rPr>
              <a:t>Cloud Security Incident Management</a:t>
            </a:r>
          </a:p>
        </p:txBody>
      </p:sp>
      <p:sp>
        <p:nvSpPr>
          <p:cNvPr id="298" name="Google Shape;298;p45"/>
          <p:cNvSpPr txBox="1">
            <a:spLocks noGrp="1"/>
          </p:cNvSpPr>
          <p:nvPr>
            <p:ph type="subTitle" idx="1"/>
          </p:nvPr>
        </p:nvSpPr>
        <p:spPr>
          <a:xfrm>
            <a:off x="-149898" y="2212892"/>
            <a:ext cx="2855626" cy="475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b="1" dirty="0">
                <a:latin typeface="Cambria" panose="02040503050406030204" pitchFamily="18" charset="0"/>
                <a:ea typeface="Cambria" panose="02040503050406030204" pitchFamily="18" charset="0"/>
              </a:rPr>
              <a:t>P</a:t>
            </a:r>
            <a:r>
              <a:rPr lang="en-US" altLang="en-GB" sz="3000" b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repared by:</a:t>
            </a:r>
          </a:p>
          <a:p>
            <a:pPr lvl="1" indent="0" algn="r" rtl="0">
              <a:spcBef>
                <a:spcPts val="0"/>
              </a:spcBef>
              <a:spcAft>
                <a:spcPts val="0"/>
              </a:spcAft>
            </a:pPr>
            <a:endParaRPr lang="en-US" altLang="en-GB" sz="3375" b="1" i="1" dirty="0">
              <a:effectLst/>
            </a:endParaRPr>
          </a:p>
        </p:txBody>
      </p:sp>
      <p:cxnSp>
        <p:nvCxnSpPr>
          <p:cNvPr id="299" name="Google Shape;299;p45"/>
          <p:cNvCxnSpPr/>
          <p:nvPr/>
        </p:nvCxnSpPr>
        <p:spPr>
          <a:xfrm rot="10800000">
            <a:off x="-35915" y="2859340"/>
            <a:ext cx="448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385090" y="2974529"/>
            <a:ext cx="3542665" cy="16462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1- Rana Muhammad</a:t>
            </a:r>
          </a:p>
          <a:p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2- Mohamed Ashraf</a:t>
            </a:r>
          </a:p>
          <a:p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3- Ibrahim </a:t>
            </a:r>
            <a:r>
              <a:rPr lang="en-US" sz="20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ELsayed</a:t>
            </a:r>
            <a:endParaRPr lang="en-US" sz="20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4- Yassin Nader</a:t>
            </a:r>
          </a:p>
          <a:p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5- </a:t>
            </a:r>
            <a:r>
              <a:rPr lang="en-US" sz="20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Moaz</a:t>
            </a:r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Mahmoud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430" y="650491"/>
            <a:ext cx="4159050" cy="572700"/>
          </a:xfrm>
        </p:spPr>
        <p:txBody>
          <a:bodyPr/>
          <a:lstStyle/>
          <a:p>
            <a:r>
              <a:rPr lang="en-GB" sz="3200" b="1" u="sng" dirty="0"/>
              <a:t>Security Measures</a:t>
            </a:r>
            <a:br>
              <a:rPr lang="en-GB" sz="3200" b="1" u="sng" dirty="0"/>
            </a:br>
            <a:endParaRPr lang="en-GB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459" y="1550504"/>
            <a:ext cx="8225082" cy="2732662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b="1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Arial" panose="020B0604020202020204" pitchFamily="34" charset="0"/>
              </a:rPr>
              <a:t>Internet</a:t>
            </a:r>
            <a:r>
              <a:rPr lang="en-GB" sz="1800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1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Arial" panose="020B0604020202020204" pitchFamily="34" charset="0"/>
              </a:rPr>
              <a:t>Gateway</a:t>
            </a:r>
            <a:r>
              <a:rPr lang="en-GB" sz="1800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GB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Arial" panose="020B0604020202020204" pitchFamily="34" charset="0"/>
              </a:rPr>
              <a:t>manages external traffic.</a:t>
            </a:r>
            <a:endParaRPr lang="en-GB" kern="100" dirty="0">
              <a:effectLst/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Arial" panose="020B0604020202020204" pitchFamily="34" charset="0"/>
              </a:rPr>
              <a:t>Security </a:t>
            </a:r>
            <a:r>
              <a:rPr lang="en-GB" sz="1800" b="1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Arial" panose="020B0604020202020204" pitchFamily="34" charset="0"/>
              </a:rPr>
              <a:t>Groups</a:t>
            </a:r>
            <a:r>
              <a:rPr lang="en-GB" sz="1800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Arial" panose="020B0604020202020204" pitchFamily="34" charset="0"/>
              </a:rPr>
              <a:t> and Network </a:t>
            </a:r>
            <a:r>
              <a:rPr lang="en-GB" sz="1800" b="1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Arial" panose="020B0604020202020204" pitchFamily="34" charset="0"/>
              </a:rPr>
              <a:t>ACLs</a:t>
            </a:r>
            <a:r>
              <a:rPr lang="en-GB" sz="1800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GB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Arial" panose="020B0604020202020204" pitchFamily="34" charset="0"/>
              </a:rPr>
              <a:t>control inbound and outbound traffic.</a:t>
            </a:r>
            <a:endParaRPr lang="en-GB" kern="100" dirty="0">
              <a:effectLst/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b="1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Arial" panose="020B0604020202020204" pitchFamily="34" charset="0"/>
              </a:rPr>
              <a:t>Load</a:t>
            </a:r>
            <a:r>
              <a:rPr lang="en-GB" sz="1800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1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Arial" panose="020B0604020202020204" pitchFamily="34" charset="0"/>
              </a:rPr>
              <a:t>Balancer</a:t>
            </a:r>
            <a:r>
              <a:rPr lang="en-GB" sz="1800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Arial" panose="020B0604020202020204" pitchFamily="34" charset="0"/>
              </a:rPr>
              <a:t> – </a:t>
            </a:r>
            <a:r>
              <a:rPr lang="en-GB" sz="1800" b="1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Arial" panose="020B0604020202020204" pitchFamily="34" charset="0"/>
              </a:rPr>
              <a:t>CloudFront</a:t>
            </a:r>
            <a:r>
              <a:rPr lang="en-GB" sz="1800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GB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Arial" panose="020B0604020202020204" pitchFamily="34" charset="0"/>
              </a:rPr>
              <a:t>provide content delivery and distribute traffic across instances.</a:t>
            </a:r>
            <a:endParaRPr lang="en-GB" kern="100" dirty="0">
              <a:effectLst/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b="1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Arial" panose="020B0604020202020204" pitchFamily="34" charset="0"/>
              </a:rPr>
              <a:t>AWS WAF</a:t>
            </a:r>
            <a:r>
              <a:rPr lang="en-GB" sz="1800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GB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Arial" panose="020B0604020202020204" pitchFamily="34" charset="0"/>
              </a:rPr>
              <a:t>safeguards the application against common web exploits</a:t>
            </a:r>
            <a:endParaRPr lang="en-GB" kern="100" dirty="0">
              <a:effectLst/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b="1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Arial" panose="020B0604020202020204" pitchFamily="34" charset="0"/>
              </a:rPr>
              <a:t>AWS</a:t>
            </a:r>
            <a:r>
              <a:rPr lang="en-GB" sz="1800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1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Arial" panose="020B0604020202020204" pitchFamily="34" charset="0"/>
              </a:rPr>
              <a:t>Shield</a:t>
            </a:r>
            <a:r>
              <a:rPr lang="en-GB" sz="1800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GB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Arial" panose="020B0604020202020204" pitchFamily="34" charset="0"/>
              </a:rPr>
              <a:t>mitigates Distributed Denial of Service (DDoS) attacks.</a:t>
            </a:r>
            <a:endParaRPr lang="en-GB" kern="100" dirty="0">
              <a:effectLst/>
              <a:latin typeface="Aptos" panose="020B00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 txBox="1">
            <a:spLocks noGrp="1"/>
          </p:cNvSpPr>
          <p:nvPr>
            <p:ph type="subTitle" idx="1"/>
          </p:nvPr>
        </p:nvSpPr>
        <p:spPr>
          <a:xfrm>
            <a:off x="2190150" y="3151650"/>
            <a:ext cx="47637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2006283" y="340483"/>
            <a:ext cx="45834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tx1"/>
                </a:solidFill>
                <a:latin typeface="Baskervville" charset="0"/>
              </a:rPr>
              <a:t>5. Incident Response Plan (IRP)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59715" y="1030188"/>
            <a:ext cx="8475853" cy="36636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1- Identification</a:t>
            </a:r>
          </a:p>
          <a:p>
            <a:r>
              <a:rPr lang="en-US" dirty="0">
                <a:solidFill>
                  <a:schemeClr val="tx1"/>
                </a:solidFill>
              </a:rPr>
              <a:t>Monitoring systems (CloudWatch, VPC Flow Logs) used to detect unusual traffic patterns, indicating potential threats like DDoS attacks.</a:t>
            </a:r>
          </a:p>
          <a:p>
            <a:endParaRPr lang="en-US" sz="900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2-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b="1" dirty="0">
                <a:solidFill>
                  <a:schemeClr val="tx1"/>
                </a:solidFill>
              </a:rPr>
              <a:t>Containment</a:t>
            </a:r>
          </a:p>
          <a:p>
            <a:r>
              <a:rPr lang="en-US" dirty="0">
                <a:solidFill>
                  <a:schemeClr val="tx1"/>
                </a:solidFill>
              </a:rPr>
              <a:t>Short-term measures include blocking offending Ips</a:t>
            </a:r>
          </a:p>
          <a:p>
            <a:endParaRPr lang="en-US" sz="900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3- Eradication</a:t>
            </a:r>
          </a:p>
          <a:p>
            <a:r>
              <a:rPr lang="en-US" dirty="0">
                <a:solidFill>
                  <a:schemeClr val="tx1"/>
                </a:solidFill>
              </a:rPr>
              <a:t>Log analysis to pinpoint the source of malicious activities and update credentials if compromised.</a:t>
            </a:r>
          </a:p>
          <a:p>
            <a:endParaRPr lang="en-US" sz="900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4- Recovery</a:t>
            </a:r>
          </a:p>
          <a:p>
            <a:r>
              <a:rPr lang="en-US" dirty="0">
                <a:solidFill>
                  <a:schemeClr val="tx1"/>
                </a:solidFill>
              </a:rPr>
              <a:t>Restoration of services by redirecting traffic to backup regions and ensuring data integrity.</a:t>
            </a:r>
          </a:p>
          <a:p>
            <a:endParaRPr lang="en-US" sz="900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5- Post-Incident Review</a:t>
            </a:r>
          </a:p>
          <a:p>
            <a:r>
              <a:rPr lang="en-US" dirty="0">
                <a:solidFill>
                  <a:schemeClr val="tx1"/>
                </a:solidFill>
              </a:rPr>
              <a:t>Analysis of incident handling to identify areas for improvement.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5010" y="893172"/>
            <a:ext cx="5173980" cy="558165"/>
          </a:xfrm>
        </p:spPr>
        <p:txBody>
          <a:bodyPr/>
          <a:lstStyle/>
          <a:p>
            <a:pPr algn="ctr"/>
            <a:r>
              <a:rPr lang="en-US" sz="3200" b="1" dirty="0"/>
              <a:t>Business continuity plan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4" name="Text Box 3"/>
          <p:cNvSpPr txBox="1"/>
          <p:nvPr/>
        </p:nvSpPr>
        <p:spPr>
          <a:xfrm>
            <a:off x="389254" y="2206989"/>
            <a:ext cx="8453573" cy="17191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Baskervville" panose="020B0604020202020204" charset="0"/>
              </a:rPr>
              <a:t>1st. Business Impact Analysis</a:t>
            </a:r>
            <a:r>
              <a:rPr lang="ar-EG" sz="1800" b="1" dirty="0">
                <a:solidFill>
                  <a:schemeClr val="tx1"/>
                </a:solidFill>
                <a:latin typeface="Baskervville" panose="020B0604020202020204" charset="0"/>
              </a:rPr>
              <a:t> :</a:t>
            </a:r>
            <a:r>
              <a:rPr lang="en-GB" sz="1600" b="1" dirty="0">
                <a:solidFill>
                  <a:schemeClr val="tx1"/>
                </a:solidFill>
                <a:latin typeface="Baskervville" panose="020B0604020202020204" charset="0"/>
              </a:rPr>
              <a:t>Predicts the effect of a disruption.</a:t>
            </a:r>
          </a:p>
          <a:p>
            <a:endParaRPr lang="en-US" sz="500" b="1" dirty="0">
              <a:solidFill>
                <a:schemeClr val="tx1"/>
              </a:solidFill>
              <a:latin typeface="Baskervville" panose="020B0604020202020204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Baskervville" panose="020B0604020202020204" charset="0"/>
              </a:rPr>
              <a:t>2nd. </a:t>
            </a:r>
            <a:r>
              <a:rPr lang="en-US" sz="1800" b="1" dirty="0">
                <a:solidFill>
                  <a:schemeClr val="tx1"/>
                </a:solidFill>
                <a:latin typeface="Baskervville" panose="020B0604020202020204" charset="0"/>
              </a:rPr>
              <a:t>Cloud Risk Assessment</a:t>
            </a:r>
            <a:r>
              <a:rPr lang="ar-EG" sz="1800" b="1" dirty="0">
                <a:solidFill>
                  <a:schemeClr val="tx1"/>
                </a:solidFill>
                <a:latin typeface="Baskervville" panose="020B0604020202020204" charset="0"/>
              </a:rPr>
              <a:t>:</a:t>
            </a:r>
            <a:r>
              <a:rPr lang="en-US" sz="1800" dirty="0">
                <a:solidFill>
                  <a:schemeClr val="tx1"/>
                </a:solidFill>
                <a:latin typeface="Baskervville" panose="020B060402020202020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Baskervville" panose="020B0604020202020204" charset="0"/>
              </a:rPr>
              <a:t>Evaluate potential risks </a:t>
            </a:r>
          </a:p>
          <a:p>
            <a:endParaRPr lang="ar-EG" sz="500" dirty="0">
              <a:solidFill>
                <a:schemeClr val="tx1"/>
              </a:solidFill>
              <a:latin typeface="Baskervville" panose="020B0604020202020204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Baskervville" panose="020B0604020202020204" charset="0"/>
              </a:rPr>
              <a:t>3rd. Continuity Strategy</a:t>
            </a:r>
            <a:r>
              <a:rPr lang="ar-EG" sz="1800" b="1" dirty="0">
                <a:solidFill>
                  <a:schemeClr val="tx1"/>
                </a:solidFill>
                <a:latin typeface="Baskervville" panose="020B0604020202020204" charset="0"/>
              </a:rPr>
              <a:t> :</a:t>
            </a:r>
            <a:r>
              <a:rPr lang="en-US" sz="1600" b="1" dirty="0">
                <a:solidFill>
                  <a:schemeClr val="tx1"/>
                </a:solidFill>
                <a:latin typeface="Baskervville" panose="020B0604020202020204" charset="0"/>
              </a:rPr>
              <a:t>E</a:t>
            </a:r>
            <a:r>
              <a:rPr lang="en-US" sz="1600" dirty="0">
                <a:solidFill>
                  <a:schemeClr val="tx1"/>
                </a:solidFill>
                <a:latin typeface="Baskervville" panose="020B0604020202020204" charset="0"/>
              </a:rPr>
              <a:t>nsure business functions continue during – after disruptions.</a:t>
            </a:r>
          </a:p>
          <a:p>
            <a:endParaRPr lang="en-US" sz="500" dirty="0">
              <a:solidFill>
                <a:schemeClr val="tx1"/>
              </a:solidFill>
              <a:latin typeface="Baskervville" panose="020B0604020202020204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Baskervville" panose="020B0604020202020204" charset="0"/>
              </a:rPr>
              <a:t>4th. Backup and Replication</a:t>
            </a:r>
            <a:r>
              <a:rPr lang="ar-EG" sz="1600" b="1" dirty="0">
                <a:solidFill>
                  <a:schemeClr val="tx1"/>
                </a:solidFill>
                <a:latin typeface="Baskervville" panose="020B0604020202020204" charset="0"/>
              </a:rPr>
              <a:t> :</a:t>
            </a:r>
            <a:r>
              <a:rPr lang="en-GB" sz="1600" b="1" dirty="0">
                <a:solidFill>
                  <a:schemeClr val="tx1"/>
                </a:solidFill>
                <a:latin typeface="Baskervville" panose="020B0604020202020204" charset="0"/>
              </a:rPr>
              <a:t>E</a:t>
            </a:r>
            <a:r>
              <a:rPr lang="en-US" sz="1600" dirty="0" err="1">
                <a:solidFill>
                  <a:schemeClr val="tx1"/>
                </a:solidFill>
                <a:latin typeface="Baskervville" panose="020B0604020202020204" charset="0"/>
              </a:rPr>
              <a:t>nsure</a:t>
            </a:r>
            <a:r>
              <a:rPr lang="en-US" sz="1600" dirty="0">
                <a:solidFill>
                  <a:schemeClr val="tx1"/>
                </a:solidFill>
                <a:latin typeface="Baskervville" panose="020B0604020202020204" charset="0"/>
              </a:rPr>
              <a:t> data is regularly backed up.</a:t>
            </a:r>
          </a:p>
          <a:p>
            <a:endParaRPr lang="en-US" sz="500" dirty="0">
              <a:solidFill>
                <a:schemeClr val="tx1"/>
              </a:solidFill>
              <a:latin typeface="Baskervville" panose="020B0604020202020204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Baskervville" panose="020B0604020202020204" charset="0"/>
              </a:rPr>
              <a:t>5th. Communication Plan</a:t>
            </a:r>
            <a:r>
              <a:rPr lang="ar-EG" sz="1800" b="1" dirty="0">
                <a:solidFill>
                  <a:schemeClr val="tx1"/>
                </a:solidFill>
                <a:latin typeface="Baskervville" panose="020B0604020202020204" charset="0"/>
              </a:rPr>
              <a:t> </a:t>
            </a:r>
            <a:r>
              <a:rPr lang="ar-EG" sz="1600" b="1" dirty="0">
                <a:solidFill>
                  <a:schemeClr val="tx1"/>
                </a:solidFill>
                <a:latin typeface="Baskervville" panose="020B0604020202020204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latin typeface="Baskervville" panose="020B0604020202020204" charset="0"/>
              </a:rPr>
              <a:t>how to communicate during a disruption.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01171" y="1316599"/>
            <a:ext cx="85416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altLang="en-US" sz="2000" dirty="0">
                <a:solidFill>
                  <a:schemeClr val="tx1"/>
                </a:solidFill>
                <a:latin typeface="Baskervville" charset="0"/>
                <a:cs typeface="Baskervville" charset="0"/>
              </a:rPr>
              <a:t>Ensures that critical operations can continue during and after a disaster.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345" y="166914"/>
            <a:ext cx="6417310" cy="911860"/>
          </a:xfrm>
        </p:spPr>
        <p:txBody>
          <a:bodyPr/>
          <a:lstStyle/>
          <a:p>
            <a:pPr algn="ctr"/>
            <a:r>
              <a:rPr lang="en-US" sz="3200" b="1" dirty="0"/>
              <a:t>Disaster recovery (DR)</a:t>
            </a:r>
            <a:r>
              <a:rPr lang="ar-EG" sz="3200" b="1" dirty="0">
                <a:solidFill>
                  <a:schemeClr val="tx1"/>
                </a:solidFill>
                <a:latin typeface="Baskervville" panose="020B0604020202020204" charset="0"/>
              </a:rPr>
              <a:t> :</a:t>
            </a:r>
            <a:endParaRPr lang="en-US" sz="3200" dirty="0"/>
          </a:p>
        </p:txBody>
      </p:sp>
      <p:sp>
        <p:nvSpPr>
          <p:cNvPr id="3" name="Text Box 2"/>
          <p:cNvSpPr txBox="1"/>
          <p:nvPr/>
        </p:nvSpPr>
        <p:spPr>
          <a:xfrm>
            <a:off x="199028" y="1579517"/>
            <a:ext cx="3523886" cy="26659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Baskervville" panose="020B0604020202020204" charset="0"/>
              </a:rPr>
              <a:t>1st. Disaster Recovery Objectives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500" b="1" dirty="0">
              <a:solidFill>
                <a:schemeClr val="tx1"/>
              </a:solidFill>
              <a:latin typeface="Baskervvill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Baskervville" panose="020B0604020202020204" charset="0"/>
              </a:rPr>
              <a:t>Set Recovery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Baskervville" panose="020B0604020202020204" charset="0"/>
              </a:rPr>
              <a:t>Determine DR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/>
              </a:solidFill>
              <a:latin typeface="Baskervvill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/>
              </a:solidFill>
              <a:latin typeface="Baskervvill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/>
              </a:solidFill>
              <a:latin typeface="Baskervvill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/>
              </a:solidFill>
              <a:latin typeface="Baskervville" panose="020B0604020202020204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Baskervville" panose="020B0604020202020204" charset="0"/>
              </a:rPr>
              <a:t>2nd. DR Infrastructure</a:t>
            </a:r>
          </a:p>
          <a:p>
            <a:endParaRPr lang="en-US" sz="500" b="1" dirty="0">
              <a:solidFill>
                <a:schemeClr val="tx1"/>
              </a:solidFill>
              <a:latin typeface="Baskervvill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Baskervville" panose="020B0604020202020204" charset="0"/>
              </a:rPr>
              <a:t>Cloud DR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Baskervville" panose="020B0604020202020204" charset="0"/>
              </a:rPr>
              <a:t>geographical 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Baskervville" panose="020B0604020202020204" charset="0"/>
              </a:rPr>
              <a:t>Auto-Scaling and load Balancing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/>
              </a:solidFill>
              <a:latin typeface="Baskervville" panose="020B0604020202020204" charset="0"/>
            </a:endParaRPr>
          </a:p>
          <a:p>
            <a:endParaRPr lang="en-US" dirty="0">
              <a:solidFill>
                <a:schemeClr val="tx1"/>
              </a:solidFill>
              <a:latin typeface="Baskervville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28F40-4E53-149B-243B-A548E13674E7}"/>
              </a:ext>
            </a:extLst>
          </p:cNvPr>
          <p:cNvSpPr txBox="1"/>
          <p:nvPr/>
        </p:nvSpPr>
        <p:spPr>
          <a:xfrm>
            <a:off x="4723447" y="1368323"/>
            <a:ext cx="5718628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tx1"/>
                </a:solidFill>
                <a:latin typeface="Baskervville" panose="020B0604020202020204" charset="0"/>
              </a:rPr>
              <a:t>3rd. Recovery Procedures</a:t>
            </a:r>
          </a:p>
          <a:p>
            <a:endParaRPr lang="en-GB" sz="500" dirty="0">
              <a:solidFill>
                <a:schemeClr val="tx1"/>
              </a:solidFill>
              <a:latin typeface="Baskervville" panose="020B060402020202020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Baskervville" panose="020B0604020202020204" charset="0"/>
              </a:rPr>
              <a:t>Detailed Restoration Plan.</a:t>
            </a:r>
          </a:p>
          <a:p>
            <a:r>
              <a:rPr lang="en-GB" dirty="0">
                <a:solidFill>
                  <a:schemeClr val="tx1"/>
                </a:solidFill>
                <a:latin typeface="Baskervville" panose="020B0604020202020204" charset="0"/>
              </a:rPr>
              <a:t>Automated Recovery.</a:t>
            </a:r>
          </a:p>
          <a:p>
            <a:r>
              <a:rPr lang="en-GB" dirty="0">
                <a:solidFill>
                  <a:schemeClr val="tx1"/>
                </a:solidFill>
                <a:latin typeface="Baskervville" panose="020B0604020202020204" charset="0"/>
              </a:rPr>
              <a:t>Testing.</a:t>
            </a:r>
          </a:p>
          <a:p>
            <a:r>
              <a:rPr lang="en-GB" dirty="0">
                <a:solidFill>
                  <a:schemeClr val="tx1"/>
                </a:solidFill>
                <a:latin typeface="Baskervville" panose="020B0604020202020204" charset="0"/>
              </a:rPr>
              <a:t>Monitoring and Maintenance.</a:t>
            </a:r>
          </a:p>
          <a:p>
            <a:endParaRPr lang="en-GB" dirty="0">
              <a:solidFill>
                <a:schemeClr val="tx1"/>
              </a:solidFill>
              <a:latin typeface="Baskervville" panose="020B0604020202020204" charset="0"/>
            </a:endParaRPr>
          </a:p>
          <a:p>
            <a:r>
              <a:rPr lang="en-GB" sz="1800" b="1" dirty="0">
                <a:solidFill>
                  <a:schemeClr val="tx1"/>
                </a:solidFill>
                <a:latin typeface="Baskervville" panose="020B0604020202020204" charset="0"/>
              </a:rPr>
              <a:t>4 </a:t>
            </a:r>
            <a:r>
              <a:rPr lang="en-GB" sz="1800" b="1" dirty="0" err="1">
                <a:solidFill>
                  <a:schemeClr val="tx1"/>
                </a:solidFill>
                <a:latin typeface="Baskervville" panose="020B0604020202020204" charset="0"/>
              </a:rPr>
              <a:t>th.</a:t>
            </a:r>
            <a:r>
              <a:rPr lang="en-GB" sz="1800" b="1" dirty="0">
                <a:solidFill>
                  <a:schemeClr val="tx1"/>
                </a:solidFill>
                <a:latin typeface="Baskervville" panose="020B0604020202020204" charset="0"/>
              </a:rPr>
              <a:t>  Cloud Monitoring</a:t>
            </a:r>
          </a:p>
          <a:p>
            <a:endParaRPr lang="en-GB" sz="500" dirty="0">
              <a:solidFill>
                <a:schemeClr val="tx1"/>
              </a:solidFill>
              <a:latin typeface="Baskervville" panose="020B060402020202020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Baskervville" panose="020B0604020202020204" charset="0"/>
              </a:rPr>
              <a:t>Monitoring tools to detect issues early.</a:t>
            </a:r>
          </a:p>
          <a:p>
            <a:r>
              <a:rPr lang="en-GB" dirty="0">
                <a:solidFill>
                  <a:schemeClr val="tx1"/>
                </a:solidFill>
                <a:latin typeface="Baskervville" panose="020B0604020202020204" charset="0"/>
              </a:rPr>
              <a:t>Plan updates.</a:t>
            </a:r>
          </a:p>
          <a:p>
            <a:r>
              <a:rPr lang="en-GB">
                <a:solidFill>
                  <a:schemeClr val="tx1"/>
                </a:solidFill>
                <a:latin typeface="Baskervville" panose="020B0604020202020204" charset="0"/>
              </a:rPr>
              <a:t>Service level </a:t>
            </a:r>
            <a:r>
              <a:rPr lang="en-GB" dirty="0">
                <a:solidFill>
                  <a:schemeClr val="tx1"/>
                </a:solidFill>
                <a:latin typeface="Baskervville" panose="020B0604020202020204" charset="0"/>
              </a:rPr>
              <a:t>Agreements.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"/>
          <p:cNvSpPr txBox="1">
            <a:spLocks noGrp="1"/>
          </p:cNvSpPr>
          <p:nvPr>
            <p:ph type="title"/>
          </p:nvPr>
        </p:nvSpPr>
        <p:spPr>
          <a:xfrm>
            <a:off x="225335" y="6268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u="sng" dirty="0"/>
              <a:t>Results</a:t>
            </a:r>
          </a:p>
        </p:txBody>
      </p:sp>
      <p:sp>
        <p:nvSpPr>
          <p:cNvPr id="477" name="Google Shape;477;p57"/>
          <p:cNvSpPr txBox="1">
            <a:spLocks noGrp="1"/>
          </p:cNvSpPr>
          <p:nvPr>
            <p:ph type="subTitle" idx="13"/>
          </p:nvPr>
        </p:nvSpPr>
        <p:spPr>
          <a:xfrm>
            <a:off x="1106169" y="1278268"/>
            <a:ext cx="6931660" cy="9848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Effectiveness of monitoring and alert systems in detecting unauthorized access and mitigating potential DDoS attacks.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Examples of logs and alarms that were triggered during the testing phase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225335" y="2686002"/>
            <a:ext cx="25952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u="sng" dirty="0">
                <a:solidFill>
                  <a:schemeClr val="tx1"/>
                </a:solidFill>
                <a:latin typeface="Baskervville" charset="0"/>
              </a:rPr>
              <a:t>Challenges 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2057082" y="3474341"/>
            <a:ext cx="5029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Issues encountered (e.g., false alarms, network latency) and how they were addressed.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0520" y="1750800"/>
            <a:ext cx="4562959" cy="1641900"/>
          </a:xfrm>
        </p:spPr>
        <p:txBody>
          <a:bodyPr/>
          <a:lstStyle/>
          <a:p>
            <a:r>
              <a:rPr lang="en-GB" sz="6000" dirty="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</a:p>
        </p:txBody>
      </p:sp>
      <p:sp>
        <p:nvSpPr>
          <p:cNvPr id="314" name="Google Shape;314;p47"/>
          <p:cNvSpPr txBox="1">
            <a:spLocks noGrp="1"/>
          </p:cNvSpPr>
          <p:nvPr>
            <p:ph type="subTitle" idx="3"/>
          </p:nvPr>
        </p:nvSpPr>
        <p:spPr>
          <a:xfrm>
            <a:off x="363113" y="4059555"/>
            <a:ext cx="2695047" cy="6394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Baskervville" charset="0"/>
              </a:rPr>
              <a:t>4</a:t>
            </a:r>
            <a:r>
              <a:rPr dirty="0">
                <a:solidFill>
                  <a:schemeClr val="tx1"/>
                </a:solidFill>
                <a:latin typeface="Baskervville" charset="0"/>
              </a:rPr>
              <a:t>.1 Monitoring Tools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Baskervville" charset="0"/>
              </a:rPr>
              <a:t>4</a:t>
            </a:r>
            <a:r>
              <a:rPr dirty="0">
                <a:solidFill>
                  <a:schemeClr val="tx1"/>
                </a:solidFill>
                <a:latin typeface="Baskervville" charset="0"/>
              </a:rPr>
              <a:t>.2 Alert Configuration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315" name="Google Shape;315;p47"/>
          <p:cNvSpPr txBox="1">
            <a:spLocks noGrp="1"/>
          </p:cNvSpPr>
          <p:nvPr>
            <p:ph type="subTitle" idx="1"/>
          </p:nvPr>
        </p:nvSpPr>
        <p:spPr>
          <a:xfrm>
            <a:off x="720000" y="2119424"/>
            <a:ext cx="24048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dirty="0">
                <a:latin typeface="Baskervville" charset="0"/>
              </a:rPr>
              <a:t>1</a:t>
            </a:r>
            <a:r>
              <a:rPr lang="en-GB" dirty="0">
                <a:latin typeface="Baskervville" charset="0"/>
              </a:rPr>
              <a:t>.1 Background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dirty="0">
                <a:latin typeface="Baskervville" charset="0"/>
              </a:rPr>
              <a:t>1</a:t>
            </a:r>
            <a:r>
              <a:rPr lang="en-GB" dirty="0">
                <a:latin typeface="Baskervville" charset="0"/>
              </a:rPr>
              <a:t>.2 Objectives</a:t>
            </a:r>
          </a:p>
        </p:txBody>
      </p:sp>
      <p:sp>
        <p:nvSpPr>
          <p:cNvPr id="316" name="Google Shape;316;p47"/>
          <p:cNvSpPr txBox="1">
            <a:spLocks noGrp="1"/>
          </p:cNvSpPr>
          <p:nvPr>
            <p:ph type="subTitle" idx="2"/>
          </p:nvPr>
        </p:nvSpPr>
        <p:spPr>
          <a:xfrm>
            <a:off x="3109595" y="2355850"/>
            <a:ext cx="2789555" cy="6394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dirty="0">
                <a:latin typeface="Baskervville" charset="0"/>
              </a:rPr>
              <a:t>2</a:t>
            </a:r>
            <a:r>
              <a:rPr lang="en-GB" dirty="0">
                <a:latin typeface="Baskervville" charset="0"/>
              </a:rPr>
              <a:t>.1 Infrastructure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dirty="0">
                <a:latin typeface="Baskervville" charset="0"/>
              </a:rPr>
              <a:t>2</a:t>
            </a:r>
            <a:r>
              <a:rPr lang="en-GB" dirty="0">
                <a:latin typeface="Baskervville" charset="0"/>
              </a:rPr>
              <a:t>.2 Architecture Diagram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17" name="Google Shape;317;p47"/>
          <p:cNvSpPr txBox="1">
            <a:spLocks noGrp="1"/>
          </p:cNvSpPr>
          <p:nvPr>
            <p:ph type="subTitle" idx="4"/>
          </p:nvPr>
        </p:nvSpPr>
        <p:spPr>
          <a:xfrm>
            <a:off x="3203468" y="4181645"/>
            <a:ext cx="24015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dirty="0">
                <a:latin typeface="Baskervville" charset="0"/>
              </a:rPr>
              <a:t>5</a:t>
            </a:r>
            <a:r>
              <a:rPr lang="en-GB" dirty="0">
                <a:latin typeface="Baskervville" charset="0"/>
              </a:rPr>
              <a:t>.1 Preparation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dirty="0">
                <a:latin typeface="Baskervville" charset="0"/>
              </a:rPr>
              <a:t>5</a:t>
            </a:r>
            <a:r>
              <a:rPr lang="en-GB" dirty="0">
                <a:latin typeface="Baskervville" charset="0"/>
              </a:rPr>
              <a:t>.2 Incident Phases</a:t>
            </a:r>
          </a:p>
        </p:txBody>
      </p:sp>
      <p:sp>
        <p:nvSpPr>
          <p:cNvPr id="318" name="Google Shape;318;p47"/>
          <p:cNvSpPr txBox="1">
            <a:spLocks noGrp="1"/>
          </p:cNvSpPr>
          <p:nvPr>
            <p:ph type="subTitle" idx="5"/>
          </p:nvPr>
        </p:nvSpPr>
        <p:spPr>
          <a:xfrm>
            <a:off x="6015248" y="2067445"/>
            <a:ext cx="24048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dirty="0">
                <a:latin typeface="Baskervville" charset="0"/>
              </a:rPr>
              <a:t>3</a:t>
            </a:r>
            <a:r>
              <a:rPr lang="en-GB" dirty="0">
                <a:latin typeface="Baskervville" charset="0"/>
              </a:rPr>
              <a:t>.1 Access Control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dirty="0">
                <a:latin typeface="Baskervville" charset="0"/>
              </a:rPr>
              <a:t>3</a:t>
            </a:r>
            <a:r>
              <a:rPr lang="en-GB" dirty="0">
                <a:latin typeface="Baskervville" charset="0"/>
              </a:rPr>
              <a:t>.2 Data Security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dirty="0">
                <a:latin typeface="Baskervville" charset="0"/>
              </a:rPr>
              <a:t>3</a:t>
            </a:r>
            <a:r>
              <a:rPr lang="en-GB" dirty="0">
                <a:latin typeface="Baskervville" charset="0"/>
              </a:rPr>
              <a:t>.3 Network Security</a:t>
            </a:r>
          </a:p>
        </p:txBody>
      </p:sp>
      <p:sp>
        <p:nvSpPr>
          <p:cNvPr id="319" name="Google Shape;319;p47"/>
          <p:cNvSpPr txBox="1">
            <a:spLocks noGrp="1"/>
          </p:cNvSpPr>
          <p:nvPr>
            <p:ph type="title" idx="6"/>
          </p:nvPr>
        </p:nvSpPr>
        <p:spPr>
          <a:xfrm>
            <a:off x="720000" y="13447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</a:p>
        </p:txBody>
      </p:sp>
      <p:sp>
        <p:nvSpPr>
          <p:cNvPr id="320" name="Google Shape;320;p47"/>
          <p:cNvSpPr txBox="1">
            <a:spLocks noGrp="1"/>
          </p:cNvSpPr>
          <p:nvPr>
            <p:ph type="title" idx="7"/>
          </p:nvPr>
        </p:nvSpPr>
        <p:spPr>
          <a:xfrm>
            <a:off x="745497" y="293162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</a:p>
        </p:txBody>
      </p:sp>
      <p:sp>
        <p:nvSpPr>
          <p:cNvPr id="321" name="Google Shape;321;p47"/>
          <p:cNvSpPr txBox="1">
            <a:spLocks noGrp="1"/>
          </p:cNvSpPr>
          <p:nvPr>
            <p:ph type="title" idx="8"/>
          </p:nvPr>
        </p:nvSpPr>
        <p:spPr>
          <a:xfrm>
            <a:off x="3369317" y="13447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</a:p>
        </p:txBody>
      </p:sp>
      <p:sp>
        <p:nvSpPr>
          <p:cNvPr id="322" name="Google Shape;322;p47"/>
          <p:cNvSpPr txBox="1">
            <a:spLocks noGrp="1"/>
          </p:cNvSpPr>
          <p:nvPr>
            <p:ph type="title" idx="9"/>
          </p:nvPr>
        </p:nvSpPr>
        <p:spPr>
          <a:xfrm>
            <a:off x="3780048" y="307100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</a:p>
        </p:txBody>
      </p:sp>
      <p:sp>
        <p:nvSpPr>
          <p:cNvPr id="323" name="Google Shape;323;p47"/>
          <p:cNvSpPr txBox="1">
            <a:spLocks noGrp="1"/>
          </p:cNvSpPr>
          <p:nvPr>
            <p:ph type="title" idx="13"/>
          </p:nvPr>
        </p:nvSpPr>
        <p:spPr>
          <a:xfrm>
            <a:off x="6018423" y="127239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</a:p>
        </p:txBody>
      </p:sp>
      <p:sp>
        <p:nvSpPr>
          <p:cNvPr id="324" name="Google Shape;324;p47"/>
          <p:cNvSpPr txBox="1">
            <a:spLocks noGrp="1"/>
          </p:cNvSpPr>
          <p:nvPr>
            <p:ph type="subTitle" idx="14"/>
          </p:nvPr>
        </p:nvSpPr>
        <p:spPr>
          <a:xfrm>
            <a:off x="683170" y="1707830"/>
            <a:ext cx="2404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 u="sng"/>
              <a:t>Introduction</a:t>
            </a:r>
          </a:p>
        </p:txBody>
      </p:sp>
      <p:sp>
        <p:nvSpPr>
          <p:cNvPr id="325" name="Google Shape;325;p47"/>
          <p:cNvSpPr txBox="1">
            <a:spLocks noGrp="1"/>
          </p:cNvSpPr>
          <p:nvPr>
            <p:ph type="subTitle" idx="15"/>
          </p:nvPr>
        </p:nvSpPr>
        <p:spPr>
          <a:xfrm>
            <a:off x="3171190" y="1923415"/>
            <a:ext cx="2797810" cy="4845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u="sng"/>
              <a:t>Cloud Environment Setup</a:t>
            </a:r>
          </a:p>
        </p:txBody>
      </p:sp>
      <p:sp>
        <p:nvSpPr>
          <p:cNvPr id="326" name="Google Shape;326;p47"/>
          <p:cNvSpPr txBox="1">
            <a:spLocks noGrp="1"/>
          </p:cNvSpPr>
          <p:nvPr>
            <p:ph type="subTitle" idx="16"/>
          </p:nvPr>
        </p:nvSpPr>
        <p:spPr>
          <a:xfrm>
            <a:off x="5979795" y="1707515"/>
            <a:ext cx="2961640" cy="4845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 dirty="0"/>
              <a:t>Security Measures</a:t>
            </a:r>
          </a:p>
        </p:txBody>
      </p:sp>
      <p:sp>
        <p:nvSpPr>
          <p:cNvPr id="327" name="Google Shape;327;p47"/>
          <p:cNvSpPr txBox="1">
            <a:spLocks noGrp="1"/>
          </p:cNvSpPr>
          <p:nvPr>
            <p:ph type="subTitle" idx="17"/>
          </p:nvPr>
        </p:nvSpPr>
        <p:spPr>
          <a:xfrm>
            <a:off x="490220" y="3579495"/>
            <a:ext cx="2759075" cy="4845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 u="sng"/>
              <a:t>Monitoring &amp; Incident Detection</a:t>
            </a:r>
          </a:p>
        </p:txBody>
      </p:sp>
      <p:sp>
        <p:nvSpPr>
          <p:cNvPr id="328" name="Google Shape;328;p47"/>
          <p:cNvSpPr txBox="1">
            <a:spLocks noGrp="1"/>
          </p:cNvSpPr>
          <p:nvPr>
            <p:ph type="subTitle" idx="18"/>
          </p:nvPr>
        </p:nvSpPr>
        <p:spPr>
          <a:xfrm>
            <a:off x="2987675" y="3660140"/>
            <a:ext cx="3101975" cy="4845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 u="sng" dirty="0"/>
              <a:t>Incident Response Plan (IRP)</a:t>
            </a:r>
          </a:p>
        </p:txBody>
      </p:sp>
      <p:sp>
        <p:nvSpPr>
          <p:cNvPr id="3" name="Text Box 0"/>
          <p:cNvSpPr txBox="1"/>
          <p:nvPr/>
        </p:nvSpPr>
        <p:spPr>
          <a:xfrm>
            <a:off x="6588760" y="315341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0fv935gig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588760" y="3064261"/>
            <a:ext cx="304800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/>
                </a:solidFill>
                <a:latin typeface="Baskervville" charset="0"/>
              </a:rPr>
              <a:t>06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6372225" y="3435985"/>
            <a:ext cx="3048000" cy="445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tx1"/>
                </a:solidFill>
                <a:latin typeface="Baskervville" charset="0"/>
              </a:rPr>
              <a:t>  </a:t>
            </a:r>
            <a:r>
              <a:rPr lang="en-US" sz="2200" b="1" u="sng" dirty="0">
                <a:solidFill>
                  <a:schemeClr val="tx1"/>
                </a:solidFill>
                <a:latin typeface="Baskervville" charset="0"/>
              </a:rPr>
              <a:t>Results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6096000" y="3902392"/>
            <a:ext cx="30480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Baskervville" charset="0"/>
              </a:rPr>
              <a:t>8.1 Key Findings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Baskervville" charset="0"/>
              </a:rPr>
              <a:t>8.2 Challenges &amp;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>
            <a:spLocks noGrp="1"/>
          </p:cNvSpPr>
          <p:nvPr>
            <p:ph type="subTitle" idx="1"/>
          </p:nvPr>
        </p:nvSpPr>
        <p:spPr>
          <a:xfrm>
            <a:off x="4284345" y="1090162"/>
            <a:ext cx="4741575" cy="3324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000" b="1" dirty="0"/>
              <a:t>Background</a:t>
            </a:r>
            <a:r>
              <a:rPr lang="en-GB" dirty="0"/>
              <a:t>: An introduction to cloud security risks, focusing on common threats such as DDoS attacks, unauthorized access, and misconfigured services.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200" b="1" dirty="0"/>
              <a:t>Objectives</a:t>
            </a:r>
            <a:r>
              <a:rPr lang="en-GB" dirty="0"/>
              <a:t>: To create a secure cloud environment, implement monitoring and alert systems, and develop a robust incident response plan.</a:t>
            </a:r>
          </a:p>
        </p:txBody>
      </p:sp>
      <p:cxnSp>
        <p:nvCxnSpPr>
          <p:cNvPr id="351" name="Google Shape;351;p50"/>
          <p:cNvCxnSpPr/>
          <p:nvPr/>
        </p:nvCxnSpPr>
        <p:spPr>
          <a:xfrm>
            <a:off x="14865" y="1180390"/>
            <a:ext cx="4136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0" name="Picture 99"/>
          <p:cNvPicPr/>
          <p:nvPr/>
        </p:nvPicPr>
        <p:blipFill>
          <a:blip r:embed="rId3"/>
          <a:srcRect r="-2867"/>
          <a:stretch>
            <a:fillRect/>
          </a:stretch>
        </p:blipFill>
        <p:spPr>
          <a:xfrm>
            <a:off x="251460" y="1564005"/>
            <a:ext cx="4032885" cy="3263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51460" y="472504"/>
            <a:ext cx="49992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>
                <a:solidFill>
                  <a:schemeClr val="tx1"/>
                </a:solidFill>
                <a:latin typeface="Barlow" panose="00000500000000000000" pitchFamily="2" charset="0"/>
              </a:rPr>
              <a:t>Introduction</a:t>
            </a:r>
            <a:endParaRPr lang="en-GB" sz="2800" b="1" dirty="0">
              <a:solidFill>
                <a:schemeClr val="tx1"/>
              </a:solidFill>
              <a:latin typeface="Barlow" panose="000005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>
            <a:spLocks noGrp="1"/>
          </p:cNvSpPr>
          <p:nvPr>
            <p:ph type="title"/>
          </p:nvPr>
        </p:nvSpPr>
        <p:spPr>
          <a:xfrm>
            <a:off x="720000" y="2678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Cloud Environment Setup</a:t>
            </a:r>
          </a:p>
        </p:txBody>
      </p:sp>
      <p:pic>
        <p:nvPicPr>
          <p:cNvPr id="2" name="Picture 1" descr="WhatsApp Image 2024-10-19 at 8.09.26 PM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" y="1013460"/>
            <a:ext cx="7954645" cy="39966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611505" y="-20955"/>
            <a:ext cx="7610838" cy="842010"/>
          </a:xfrm>
        </p:spPr>
        <p:txBody>
          <a:bodyPr/>
          <a:lstStyle/>
          <a:p>
            <a:pPr algn="ctr"/>
            <a:r>
              <a:rPr lang="en-US" sz="2500" dirty="0"/>
              <a:t>Steps for connecting EC2 </a:t>
            </a:r>
            <a:r>
              <a:rPr lang="en-US" sz="2500" dirty="0" err="1"/>
              <a:t>inctance</a:t>
            </a:r>
            <a:r>
              <a:rPr lang="en-US" sz="2500" dirty="0"/>
              <a:t> with cloud watch</a:t>
            </a:r>
          </a:p>
        </p:txBody>
      </p:sp>
      <p:pic>
        <p:nvPicPr>
          <p:cNvPr id="6" name="image8.png"/>
          <p:cNvPicPr preferRelativeResize="0"/>
          <p:nvPr/>
        </p:nvPicPr>
        <p:blipFill>
          <a:blip r:embed="rId3"/>
          <a:srcRect/>
          <a:stretch>
            <a:fillRect/>
          </a:stretch>
        </p:blipFill>
        <p:spPr>
          <a:xfrm>
            <a:off x="4716145" y="1275080"/>
            <a:ext cx="4298950" cy="33896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467485" y="825500"/>
            <a:ext cx="57975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Baskervville" charset="0"/>
              </a:rPr>
              <a:t>1-First, we created EC2 </a:t>
            </a:r>
            <a:r>
              <a:rPr lang="en-US" dirty="0" err="1">
                <a:solidFill>
                  <a:schemeClr val="tx1"/>
                </a:solidFill>
                <a:latin typeface="Baskervville" charset="0"/>
              </a:rPr>
              <a:t>inctance</a:t>
            </a:r>
            <a:r>
              <a:rPr lang="en-US" dirty="0">
                <a:solidFill>
                  <a:schemeClr val="tx1"/>
                </a:solidFill>
                <a:latin typeface="Baskervville" charset="0"/>
              </a:rPr>
              <a:t> and installed </a:t>
            </a:r>
            <a:r>
              <a:rPr lang="en-US" dirty="0" err="1">
                <a:solidFill>
                  <a:schemeClr val="tx1"/>
                </a:solidFill>
                <a:latin typeface="Baskervville" charset="0"/>
              </a:rPr>
              <a:t>apache</a:t>
            </a:r>
            <a:r>
              <a:rPr lang="en-US" dirty="0">
                <a:solidFill>
                  <a:schemeClr val="tx1"/>
                </a:solidFill>
                <a:latin typeface="Baskervville" charset="0"/>
              </a:rPr>
              <a:t> server on it</a:t>
            </a:r>
          </a:p>
        </p:txBody>
      </p:sp>
      <p:pic>
        <p:nvPicPr>
          <p:cNvPr id="7" name="image3.png"/>
          <p:cNvPicPr preferRelativeResize="0"/>
          <p:nvPr/>
        </p:nvPicPr>
        <p:blipFill>
          <a:blip r:embed="rId4"/>
          <a:srcRect/>
          <a:stretch>
            <a:fillRect/>
          </a:stretch>
        </p:blipFill>
        <p:spPr>
          <a:xfrm>
            <a:off x="179705" y="1229995"/>
            <a:ext cx="4411345" cy="35020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>
            <a:spLocks noGrp="1"/>
          </p:cNvSpPr>
          <p:nvPr>
            <p:ph type="title"/>
          </p:nvPr>
        </p:nvSpPr>
        <p:spPr>
          <a:xfrm>
            <a:off x="720000" y="2678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200" dirty="0"/>
              <a:t>2- Second, setting up Cloud watch agent to connect EC2 Instances to cloud watch to monitor logs</a:t>
            </a:r>
          </a:p>
        </p:txBody>
      </p:sp>
      <p:pic>
        <p:nvPicPr>
          <p:cNvPr id="7" name="image1.png"/>
          <p:cNvPicPr preferRelativeResize="0"/>
          <p:nvPr/>
        </p:nvPicPr>
        <p:blipFill>
          <a:blip r:embed="rId3"/>
          <a:srcRect/>
          <a:stretch>
            <a:fillRect/>
          </a:stretch>
        </p:blipFill>
        <p:spPr>
          <a:xfrm>
            <a:off x="179070" y="915670"/>
            <a:ext cx="4392930" cy="3870325"/>
          </a:xfrm>
          <a:prstGeom prst="rect">
            <a:avLst/>
          </a:prstGeom>
        </p:spPr>
      </p:pic>
      <p:pic>
        <p:nvPicPr>
          <p:cNvPr id="8" name="image2.png"/>
          <p:cNvPicPr preferRelativeResize="0"/>
          <p:nvPr/>
        </p:nvPicPr>
        <p:blipFill>
          <a:blip r:embed="rId4"/>
          <a:srcRect/>
          <a:stretch>
            <a:fillRect/>
          </a:stretch>
        </p:blipFill>
        <p:spPr>
          <a:xfrm>
            <a:off x="4643755" y="948055"/>
            <a:ext cx="4392295" cy="38385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>
            <a:spLocks noGrp="1"/>
          </p:cNvSpPr>
          <p:nvPr>
            <p:ph type="title"/>
          </p:nvPr>
        </p:nvSpPr>
        <p:spPr>
          <a:xfrm>
            <a:off x="683170" y="267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500" dirty="0"/>
              <a:t>3- Third, Monitoring logs and test that </a:t>
            </a:r>
            <a:r>
              <a:rPr lang="en-US" altLang="en-GB" sz="2500" dirty="0" err="1"/>
              <a:t>cloudwatch</a:t>
            </a:r>
            <a:r>
              <a:rPr lang="en-US" altLang="en-GB" sz="2500" dirty="0"/>
              <a:t> is </a:t>
            </a:r>
            <a:r>
              <a:rPr lang="en-US" altLang="en-GB" sz="2500" dirty="0" err="1"/>
              <a:t>recieving</a:t>
            </a:r>
            <a:r>
              <a:rPr lang="en-US" altLang="en-GB" sz="2500" dirty="0"/>
              <a:t> logs</a:t>
            </a:r>
          </a:p>
        </p:txBody>
      </p:sp>
      <p:pic>
        <p:nvPicPr>
          <p:cNvPr id="9" name="image9.png"/>
          <p:cNvPicPr preferRelativeResize="0"/>
          <p:nvPr/>
        </p:nvPicPr>
        <p:blipFill>
          <a:blip r:embed="rId3"/>
          <a:srcRect/>
          <a:stretch>
            <a:fillRect/>
          </a:stretch>
        </p:blipFill>
        <p:spPr>
          <a:xfrm>
            <a:off x="490220" y="1059815"/>
            <a:ext cx="7898130" cy="36131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>
            <a:spLocks noGrp="1"/>
          </p:cNvSpPr>
          <p:nvPr>
            <p:ph type="title"/>
          </p:nvPr>
        </p:nvSpPr>
        <p:spPr>
          <a:xfrm>
            <a:off x="539660" y="2678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200" dirty="0"/>
              <a:t>4-  Then we created metrics for making the specs of the alarm requirement to take actions </a:t>
            </a:r>
          </a:p>
        </p:txBody>
      </p:sp>
      <p:pic>
        <p:nvPicPr>
          <p:cNvPr id="13" name="image6.png"/>
          <p:cNvPicPr preferRelativeResize="0"/>
          <p:nvPr/>
        </p:nvPicPr>
        <p:blipFill>
          <a:blip r:embed="rId3"/>
          <a:srcRect/>
          <a:stretch>
            <a:fillRect/>
          </a:stretch>
        </p:blipFill>
        <p:spPr>
          <a:xfrm>
            <a:off x="415925" y="1021080"/>
            <a:ext cx="8068945" cy="32829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5"/>
          <p:cNvSpPr txBox="1">
            <a:spLocks noGrp="1"/>
          </p:cNvSpPr>
          <p:nvPr>
            <p:ph type="title"/>
          </p:nvPr>
        </p:nvSpPr>
        <p:spPr>
          <a:xfrm>
            <a:off x="770255" y="51435"/>
            <a:ext cx="8104505" cy="8420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5- Then we created alarm to detect DDOS attacks if a IP address try to acces the site more than 5 times in 1 minute send an alert to take action</a:t>
            </a:r>
          </a:p>
        </p:txBody>
      </p:sp>
      <p:sp>
        <p:nvSpPr>
          <p:cNvPr id="2" name="Subtitle 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0" y="843280"/>
            <a:ext cx="8081010" cy="39141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585</Words>
  <Application>Microsoft Office PowerPoint</Application>
  <PresentationFormat>On-screen Show (16:9)</PresentationFormat>
  <Paragraphs>111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Baskervville</vt:lpstr>
      <vt:lpstr>Aptos</vt:lpstr>
      <vt:lpstr>Nunito Light</vt:lpstr>
      <vt:lpstr>Titillium Web Black</vt:lpstr>
      <vt:lpstr>Cambria</vt:lpstr>
      <vt:lpstr>Bebas Neue</vt:lpstr>
      <vt:lpstr>Symbol</vt:lpstr>
      <vt:lpstr>Barlow</vt:lpstr>
      <vt:lpstr>Fira Sans Extra Condensed Medium</vt:lpstr>
      <vt:lpstr>Arial</vt:lpstr>
      <vt:lpstr>Anaheim</vt:lpstr>
      <vt:lpstr>PT Sans</vt:lpstr>
      <vt:lpstr>The Black Death by Slidesgo</vt:lpstr>
      <vt:lpstr>Cloud Security Incident Management</vt:lpstr>
      <vt:lpstr>Table of contents</vt:lpstr>
      <vt:lpstr>PowerPoint Presentation</vt:lpstr>
      <vt:lpstr>2. Cloud Environment Setup</vt:lpstr>
      <vt:lpstr>Steps for connecting EC2 inctance with cloud watch</vt:lpstr>
      <vt:lpstr>2- Second, setting up Cloud watch agent to connect EC2 Instances to cloud watch to monitor logs</vt:lpstr>
      <vt:lpstr>3- Third, Monitoring logs and test that cloudwatch is recieving logs</vt:lpstr>
      <vt:lpstr>4-  Then we created metrics for making the specs of the alarm requirement to take actions </vt:lpstr>
      <vt:lpstr>5- Then we created alarm to detect DDOS attacks if a IP address try to acces the site more than 5 times in 1 minute send an alert to take action</vt:lpstr>
      <vt:lpstr>Security Measures </vt:lpstr>
      <vt:lpstr>PowerPoint Presentation</vt:lpstr>
      <vt:lpstr>Business continuity plan </vt:lpstr>
      <vt:lpstr>Disaster recovery (DR) :</vt:lpstr>
      <vt:lpstr>Results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Security Incident Management</dc:title>
  <dc:creator>Rana Awad</dc:creator>
  <cp:lastModifiedBy>Rana Awad</cp:lastModifiedBy>
  <cp:revision>9</cp:revision>
  <dcterms:created xsi:type="dcterms:W3CDTF">2024-10-19T18:39:00Z</dcterms:created>
  <dcterms:modified xsi:type="dcterms:W3CDTF">2024-10-20T12:06:54Z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7E1D9D5177E44BD99C4453CA5C9AE5F9_13</vt:lpwstr>
  </property>
  <property fmtid="{D5CDD505-2E9C-101B-9397-08002B2CF9AE}" pid="3" name="KSOProductBuildVer">
    <vt:lpwstr>2057-12.2.0.18283</vt:lpwstr>
  </property>
</Properties>
</file>